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0" r:id="rId3"/>
    <p:sldId id="259" r:id="rId4"/>
    <p:sldId id="281" r:id="rId5"/>
    <p:sldId id="282" r:id="rId6"/>
    <p:sldId id="277" r:id="rId7"/>
    <p:sldId id="278" r:id="rId8"/>
    <p:sldId id="279" r:id="rId9"/>
    <p:sldId id="271" r:id="rId10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354" y="6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03-05-2011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03-05-2011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03-05-2011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03-05-2011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03-05-2011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03-05-2011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03-05-2011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03-05-2011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03-05-2011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03-05-2011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03-05-2011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13DA42-9F6D-4442-9592-32FF97B848B2}" type="datetimeFigureOut">
              <a:rPr lang="pt-PT" smtClean="0"/>
              <a:pPr/>
              <a:t>03-05-2011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D0B6A6-3CC2-456E-A300-9172F59749AD}" type="slidenum">
              <a:rPr lang="pt-PT" smtClean="0"/>
              <a:pPr/>
              <a:t>‹#›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02631"/>
          </a:xfrm>
        </p:spPr>
        <p:txBody>
          <a:bodyPr>
            <a:normAutofit fontScale="90000"/>
          </a:bodyPr>
          <a:lstStyle/>
          <a:p>
            <a:r>
              <a:rPr lang="pt-PT" sz="4900" dirty="0" smtClean="0">
                <a:solidFill>
                  <a:srgbClr val="C00000"/>
                </a:solidFill>
              </a:rPr>
              <a:t>Formação Java</a:t>
            </a:r>
            <a:br>
              <a:rPr lang="pt-PT" sz="4900" dirty="0" smtClean="0">
                <a:solidFill>
                  <a:srgbClr val="C00000"/>
                </a:solidFill>
              </a:rPr>
            </a:br>
            <a:r>
              <a:rPr lang="pt-PT" dirty="0" smtClean="0"/>
              <a:t> 2011</a:t>
            </a:r>
            <a:r>
              <a:rPr lang="en-GB" dirty="0" smtClean="0">
                <a:solidFill>
                  <a:srgbClr val="C00000"/>
                </a:solidFill>
              </a:rPr>
              <a:t/>
            </a:r>
            <a:br>
              <a:rPr lang="en-GB" dirty="0" smtClean="0">
                <a:solidFill>
                  <a:srgbClr val="C00000"/>
                </a:solidFill>
              </a:rPr>
            </a:br>
            <a:endParaRPr lang="en-GB" dirty="0">
              <a:solidFill>
                <a:srgbClr val="C00000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bg1">
                    <a:lumMod val="50000"/>
                  </a:schemeClr>
                </a:solidFill>
              </a:rPr>
              <a:t>Lição 3</a:t>
            </a:r>
            <a:endParaRPr lang="en-GB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Java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ção de Conteúdo 2"/>
          <p:cNvSpPr txBox="1">
            <a:spLocks/>
          </p:cNvSpPr>
          <p:nvPr/>
        </p:nvSpPr>
        <p:spPr>
          <a:xfrm>
            <a:off x="1142976" y="1357299"/>
            <a:ext cx="6858048" cy="2071701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lvl="0" algn="ctr">
              <a:spcBef>
                <a:spcPct val="20000"/>
              </a:spcBef>
            </a:pPr>
            <a:r>
              <a:rPr lang="pt-PT" sz="4300" dirty="0" smtClean="0">
                <a:solidFill>
                  <a:srgbClr val="C00000"/>
                </a:solidFill>
              </a:rPr>
              <a:t>UML</a:t>
            </a:r>
            <a:endParaRPr kumimoji="0" lang="pt-PT" sz="43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pt-PT" sz="3200" dirty="0" err="1" smtClean="0"/>
              <a:t>Unified</a:t>
            </a:r>
            <a:r>
              <a:rPr lang="pt-PT" sz="3200" dirty="0" smtClean="0"/>
              <a:t> </a:t>
            </a:r>
            <a:r>
              <a:rPr lang="pt-PT" sz="3200" dirty="0" err="1" smtClean="0"/>
              <a:t>Modeling</a:t>
            </a:r>
            <a:r>
              <a:rPr lang="pt-PT" sz="3200" dirty="0" smtClean="0"/>
              <a:t> </a:t>
            </a:r>
            <a:r>
              <a:rPr lang="pt-PT" sz="3200" dirty="0" err="1" smtClean="0"/>
              <a:t>Language</a:t>
            </a:r>
            <a:endParaRPr lang="pt-PT" sz="3200" dirty="0" smtClean="0"/>
          </a:p>
          <a:p>
            <a:pPr>
              <a:spcBef>
                <a:spcPct val="20000"/>
              </a:spcBef>
              <a:defRPr/>
            </a:pPr>
            <a:endParaRPr lang="pt-PT" sz="3200" dirty="0" smtClean="0"/>
          </a:p>
          <a:p>
            <a:pPr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pt-PT" sz="3200" dirty="0" smtClean="0"/>
              <a:t> Usar UML para modelar uma linguagem/projecto OO</a:t>
            </a:r>
          </a:p>
          <a:p>
            <a:pPr>
              <a:spcBef>
                <a:spcPct val="20000"/>
              </a:spcBef>
              <a:defRPr/>
            </a:pPr>
            <a:endParaRPr lang="pt-PT" sz="3200" dirty="0" smtClean="0"/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Java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C:\Documents and Settings\Jose Semedo\Ambiente de trabalho\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3357562"/>
            <a:ext cx="2786082" cy="28863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ção de Conteúdo 2"/>
          <p:cNvSpPr txBox="1">
            <a:spLocks/>
          </p:cNvSpPr>
          <p:nvPr/>
        </p:nvSpPr>
        <p:spPr>
          <a:xfrm>
            <a:off x="1142976" y="1357298"/>
            <a:ext cx="68580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lvl="0" algn="ctr">
              <a:spcBef>
                <a:spcPct val="20000"/>
              </a:spcBef>
            </a:pPr>
            <a:r>
              <a:rPr lang="pt-PT" sz="4300" dirty="0" smtClean="0">
                <a:solidFill>
                  <a:srgbClr val="C00000"/>
                </a:solidFill>
              </a:rPr>
              <a:t>Herança</a:t>
            </a:r>
            <a:endParaRPr kumimoji="0" lang="pt-PT" sz="43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pt-PT" sz="3200" dirty="0" smtClean="0"/>
              <a:t>Herdar de uma classe é o mesmo que dizer: “Esta nova classe é parecida com aquela classe velha”</a:t>
            </a:r>
          </a:p>
          <a:p>
            <a:pPr>
              <a:spcBef>
                <a:spcPct val="20000"/>
              </a:spcBef>
              <a:defRPr/>
            </a:pPr>
            <a:endParaRPr lang="pt-PT" sz="3200" dirty="0" smtClean="0"/>
          </a:p>
          <a:p>
            <a:pPr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pt-PT" sz="3200" dirty="0" smtClean="0"/>
              <a:t>Usar a palavra reservada “</a:t>
            </a:r>
            <a:r>
              <a:rPr lang="pt-PT" sz="3200" dirty="0" err="1" smtClean="0"/>
              <a:t>extends</a:t>
            </a:r>
            <a:r>
              <a:rPr lang="pt-PT" sz="3200" dirty="0" smtClean="0"/>
              <a:t>” Seguida da “classe de base”</a:t>
            </a:r>
          </a:p>
          <a:p>
            <a:pPr>
              <a:spcBef>
                <a:spcPct val="20000"/>
              </a:spcBef>
              <a:buFont typeface="Wingdings" pitchFamily="2" charset="2"/>
              <a:buChar char="ü"/>
              <a:defRPr/>
            </a:pPr>
            <a:endParaRPr lang="pt-PT" sz="3200" dirty="0" smtClean="0"/>
          </a:p>
          <a:p>
            <a:pPr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pt-PT" sz="3200" dirty="0" smtClean="0"/>
              <a:t>Os métodos e atributos da classe de base ficam automaticamente disponíveis na nova classe</a:t>
            </a:r>
          </a:p>
          <a:p>
            <a:pPr>
              <a:spcBef>
                <a:spcPct val="20000"/>
              </a:spcBef>
              <a:defRPr/>
            </a:pPr>
            <a:endParaRPr lang="pt-PT" sz="3200" dirty="0" smtClean="0"/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Java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ção de Conteúdo 2"/>
          <p:cNvSpPr txBox="1">
            <a:spLocks/>
          </p:cNvSpPr>
          <p:nvPr/>
        </p:nvSpPr>
        <p:spPr>
          <a:xfrm>
            <a:off x="1142976" y="1357298"/>
            <a:ext cx="68580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r>
              <a:rPr lang="pt-PT" sz="4300" dirty="0" smtClean="0">
                <a:solidFill>
                  <a:srgbClr val="C00000"/>
                </a:solidFill>
              </a:rPr>
              <a:t>Herança e UML</a:t>
            </a:r>
            <a:endParaRPr kumimoji="0" lang="pt-PT" sz="43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>
              <a:spcBef>
                <a:spcPct val="20000"/>
              </a:spcBef>
              <a:defRPr/>
            </a:pPr>
            <a:endParaRPr lang="pt-PT" sz="3200" dirty="0" smtClean="0"/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Java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50" name="Picture 2" descr="C:\Documents and Settings\Jose Semedo\Ambiente de trabalho\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071678"/>
            <a:ext cx="5024678" cy="4088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Java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Marcador de Posição de Conteúdo 2"/>
          <p:cNvSpPr txBox="1">
            <a:spLocks/>
          </p:cNvSpPr>
          <p:nvPr/>
        </p:nvSpPr>
        <p:spPr>
          <a:xfrm>
            <a:off x="1142976" y="1357298"/>
            <a:ext cx="68580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endParaRPr lang="pt-PT" sz="3600" b="1" dirty="0" smtClean="0"/>
          </a:p>
          <a:p>
            <a:endParaRPr lang="pt-PT" sz="3600" b="1" dirty="0" smtClean="0"/>
          </a:p>
          <a:p>
            <a:r>
              <a:rPr lang="pt-PT" sz="3600" b="1" dirty="0" smtClean="0"/>
              <a:t>Exr.4.</a:t>
            </a:r>
            <a:r>
              <a:rPr lang="pt-PT" sz="3600" dirty="0" smtClean="0"/>
              <a:t> </a:t>
            </a:r>
            <a:r>
              <a:rPr lang="pt-PT" sz="3600" b="1" dirty="0" smtClean="0"/>
              <a:t>Animal.java, Gato.java, Cao.java</a:t>
            </a:r>
          </a:p>
          <a:p>
            <a:r>
              <a:rPr lang="pt-PT" sz="3600" smtClean="0"/>
              <a:t>(Ver caderno de exercícios) </a:t>
            </a:r>
            <a:br>
              <a:rPr lang="pt-PT" sz="3600" smtClean="0"/>
            </a:br>
            <a:endParaRPr kumimoji="0" lang="pt-PT" sz="43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ção de Conteúdo 2"/>
          <p:cNvSpPr txBox="1">
            <a:spLocks/>
          </p:cNvSpPr>
          <p:nvPr/>
        </p:nvSpPr>
        <p:spPr>
          <a:xfrm>
            <a:off x="1000100" y="1357298"/>
            <a:ext cx="6858048" cy="4525963"/>
          </a:xfrm>
          <a:prstGeom prst="rect">
            <a:avLst/>
          </a:prstGeom>
        </p:spPr>
        <p:txBody>
          <a:bodyPr vert="horz" lIns="91440" tIns="45720" rIns="91440" bIns="45720" numCol="2" rtlCol="0">
            <a:normAutofit fontScale="70000" lnSpcReduction="20000"/>
          </a:bodyPr>
          <a:lstStyle/>
          <a:p>
            <a:pPr>
              <a:spcBef>
                <a:spcPct val="20000"/>
              </a:spcBef>
              <a:defRPr/>
            </a:pPr>
            <a:r>
              <a:rPr lang="en-US" sz="2200" dirty="0" smtClean="0"/>
              <a:t>public class </a:t>
            </a:r>
            <a:r>
              <a:rPr lang="en-US" sz="2200" dirty="0" smtClean="0">
                <a:solidFill>
                  <a:srgbClr val="00B0F0"/>
                </a:solidFill>
              </a:rPr>
              <a:t>Animal</a:t>
            </a:r>
            <a:r>
              <a:rPr lang="en-US" sz="2200" dirty="0" smtClean="0"/>
              <a:t>{</a:t>
            </a:r>
          </a:p>
          <a:p>
            <a:pPr>
              <a:spcBef>
                <a:spcPct val="20000"/>
              </a:spcBef>
              <a:defRPr/>
            </a:pPr>
            <a:endParaRPr lang="en-US" sz="2200" dirty="0" smtClean="0"/>
          </a:p>
          <a:p>
            <a:pPr>
              <a:spcBef>
                <a:spcPct val="20000"/>
              </a:spcBef>
              <a:defRPr/>
            </a:pPr>
            <a:r>
              <a:rPr lang="en-US" sz="2200" dirty="0" smtClean="0"/>
              <a:t>private String </a:t>
            </a:r>
            <a:r>
              <a:rPr lang="en-US" sz="2200" dirty="0" err="1" smtClean="0"/>
              <a:t>nome</a:t>
            </a:r>
            <a:r>
              <a:rPr lang="en-US" sz="2200" dirty="0" smtClean="0"/>
              <a:t>;</a:t>
            </a:r>
          </a:p>
          <a:p>
            <a:pPr>
              <a:spcBef>
                <a:spcPct val="20000"/>
              </a:spcBef>
              <a:defRPr/>
            </a:pPr>
            <a:endParaRPr lang="en-US" sz="2200" dirty="0" smtClean="0"/>
          </a:p>
          <a:p>
            <a:pPr>
              <a:spcBef>
                <a:spcPct val="20000"/>
              </a:spcBef>
              <a:defRPr/>
            </a:pPr>
            <a:r>
              <a:rPr lang="en-US" sz="2200" dirty="0" smtClean="0"/>
              <a:t>public Animal(String </a:t>
            </a:r>
            <a:r>
              <a:rPr lang="en-US" sz="2200" dirty="0" err="1" smtClean="0"/>
              <a:t>nome</a:t>
            </a:r>
            <a:r>
              <a:rPr lang="en-US" sz="2200" dirty="0" smtClean="0"/>
              <a:t>){</a:t>
            </a:r>
          </a:p>
          <a:p>
            <a:pPr>
              <a:spcBef>
                <a:spcPct val="20000"/>
              </a:spcBef>
              <a:defRPr/>
            </a:pPr>
            <a:r>
              <a:rPr lang="en-US" sz="2200" dirty="0" err="1" smtClean="0"/>
              <a:t>this.nome</a:t>
            </a:r>
            <a:r>
              <a:rPr lang="en-US" sz="2200" dirty="0" smtClean="0"/>
              <a:t> = </a:t>
            </a:r>
            <a:r>
              <a:rPr lang="en-US" sz="2200" dirty="0" err="1" smtClean="0"/>
              <a:t>nome</a:t>
            </a:r>
            <a:r>
              <a:rPr lang="en-US" sz="2200" dirty="0" smtClean="0"/>
              <a:t>; </a:t>
            </a:r>
          </a:p>
          <a:p>
            <a:pPr>
              <a:spcBef>
                <a:spcPct val="20000"/>
              </a:spcBef>
              <a:defRPr/>
            </a:pPr>
            <a:r>
              <a:rPr lang="en-US" sz="2200" dirty="0" smtClean="0"/>
              <a:t>}</a:t>
            </a:r>
          </a:p>
          <a:p>
            <a:pPr>
              <a:spcBef>
                <a:spcPct val="20000"/>
              </a:spcBef>
              <a:defRPr/>
            </a:pPr>
            <a:endParaRPr lang="en-US" sz="2200" dirty="0" smtClean="0"/>
          </a:p>
          <a:p>
            <a:pPr>
              <a:spcBef>
                <a:spcPct val="20000"/>
              </a:spcBef>
              <a:defRPr/>
            </a:pPr>
            <a:r>
              <a:rPr lang="en-US" sz="2200" dirty="0" smtClean="0"/>
              <a:t>public void </a:t>
            </a:r>
            <a:r>
              <a:rPr lang="en-US" sz="2200" dirty="0" err="1" smtClean="0">
                <a:solidFill>
                  <a:srgbClr val="C00000"/>
                </a:solidFill>
              </a:rPr>
              <a:t>falar</a:t>
            </a:r>
            <a:r>
              <a:rPr lang="en-US" sz="2200" dirty="0" smtClean="0"/>
              <a:t>(){</a:t>
            </a:r>
          </a:p>
          <a:p>
            <a:pPr>
              <a:spcBef>
                <a:spcPct val="20000"/>
              </a:spcBef>
              <a:defRPr/>
            </a:pPr>
            <a:r>
              <a:rPr lang="en-US" sz="2100" dirty="0" err="1" smtClean="0"/>
              <a:t>System.out.println</a:t>
            </a:r>
            <a:r>
              <a:rPr lang="en-US" sz="2100" dirty="0" smtClean="0"/>
              <a:t>(“</a:t>
            </a:r>
            <a:r>
              <a:rPr lang="en-US" sz="2100" dirty="0" err="1" smtClean="0"/>
              <a:t>Fala</a:t>
            </a:r>
            <a:r>
              <a:rPr lang="en-US" sz="2100" dirty="0" smtClean="0"/>
              <a:t>”);</a:t>
            </a:r>
          </a:p>
          <a:p>
            <a:pPr>
              <a:spcBef>
                <a:spcPct val="20000"/>
              </a:spcBef>
              <a:defRPr/>
            </a:pPr>
            <a:r>
              <a:rPr lang="en-US" sz="2200" dirty="0" smtClean="0"/>
              <a:t>     }</a:t>
            </a:r>
          </a:p>
          <a:p>
            <a:pPr>
              <a:spcBef>
                <a:spcPct val="20000"/>
              </a:spcBef>
              <a:defRPr/>
            </a:pPr>
            <a:r>
              <a:rPr lang="en-US" sz="2200" dirty="0" smtClean="0"/>
              <a:t>}</a:t>
            </a:r>
          </a:p>
          <a:p>
            <a:pPr>
              <a:spcBef>
                <a:spcPct val="20000"/>
              </a:spcBef>
              <a:defRPr/>
            </a:pPr>
            <a:endParaRPr lang="en-US" sz="2200" dirty="0" smtClean="0"/>
          </a:p>
          <a:p>
            <a:pPr>
              <a:spcBef>
                <a:spcPct val="20000"/>
              </a:spcBef>
              <a:defRPr/>
            </a:pPr>
            <a:endParaRPr lang="en-US" sz="2200" dirty="0" smtClean="0"/>
          </a:p>
          <a:p>
            <a:pPr>
              <a:spcBef>
                <a:spcPct val="20000"/>
              </a:spcBef>
              <a:defRPr/>
            </a:pPr>
            <a:endParaRPr lang="en-US" sz="2200" dirty="0" smtClean="0"/>
          </a:p>
          <a:p>
            <a:pPr>
              <a:spcBef>
                <a:spcPct val="20000"/>
              </a:spcBef>
              <a:defRPr/>
            </a:pPr>
            <a:endParaRPr lang="en-US" sz="2200" dirty="0" smtClean="0"/>
          </a:p>
          <a:p>
            <a:pPr>
              <a:spcBef>
                <a:spcPct val="20000"/>
              </a:spcBef>
              <a:defRPr/>
            </a:pPr>
            <a:endParaRPr lang="en-US" sz="2200" dirty="0" smtClean="0"/>
          </a:p>
          <a:p>
            <a:pPr>
              <a:spcBef>
                <a:spcPct val="20000"/>
              </a:spcBef>
              <a:defRPr/>
            </a:pPr>
            <a:endParaRPr lang="en-US" sz="2200" dirty="0" smtClean="0"/>
          </a:p>
          <a:p>
            <a:pPr>
              <a:spcBef>
                <a:spcPct val="20000"/>
              </a:spcBef>
              <a:defRPr/>
            </a:pPr>
            <a:endParaRPr lang="en-US" sz="2200" dirty="0" smtClean="0"/>
          </a:p>
          <a:p>
            <a:pPr>
              <a:spcBef>
                <a:spcPct val="20000"/>
              </a:spcBef>
              <a:defRPr/>
            </a:pPr>
            <a:r>
              <a:rPr lang="en-US" sz="2200" dirty="0" smtClean="0"/>
              <a:t>public class </a:t>
            </a:r>
            <a:r>
              <a:rPr lang="en-US" sz="2200" dirty="0" err="1" smtClean="0">
                <a:solidFill>
                  <a:srgbClr val="FF0000"/>
                </a:solidFill>
              </a:rPr>
              <a:t>Gato</a:t>
            </a:r>
            <a:r>
              <a:rPr lang="en-US" sz="2200" dirty="0" smtClean="0">
                <a:solidFill>
                  <a:srgbClr val="FF0000"/>
                </a:solidFill>
              </a:rPr>
              <a:t> </a:t>
            </a:r>
            <a:r>
              <a:rPr lang="en-US" sz="2200" b="1" dirty="0" smtClean="0"/>
              <a:t>extends</a:t>
            </a:r>
            <a:r>
              <a:rPr lang="en-US" sz="2200" dirty="0" smtClean="0"/>
              <a:t> </a:t>
            </a:r>
            <a:r>
              <a:rPr lang="en-US" sz="2200" dirty="0" smtClean="0">
                <a:solidFill>
                  <a:srgbClr val="00B0F0"/>
                </a:solidFill>
              </a:rPr>
              <a:t>Animal</a:t>
            </a:r>
            <a:r>
              <a:rPr lang="en-US" sz="2200" dirty="0" smtClean="0"/>
              <a:t>{</a:t>
            </a:r>
          </a:p>
          <a:p>
            <a:pPr>
              <a:spcBef>
                <a:spcPct val="20000"/>
              </a:spcBef>
              <a:defRPr/>
            </a:pPr>
            <a:endParaRPr lang="en-US" sz="2200" dirty="0" smtClean="0"/>
          </a:p>
          <a:p>
            <a:pPr>
              <a:spcBef>
                <a:spcPct val="20000"/>
              </a:spcBef>
              <a:defRPr/>
            </a:pPr>
            <a:r>
              <a:rPr lang="en-US" sz="2200" dirty="0" smtClean="0"/>
              <a:t>private String </a:t>
            </a:r>
            <a:r>
              <a:rPr lang="en-US" sz="2200" dirty="0" err="1" smtClean="0"/>
              <a:t>raca</a:t>
            </a:r>
            <a:r>
              <a:rPr lang="en-US" sz="2200" dirty="0" smtClean="0"/>
              <a:t>;</a:t>
            </a:r>
          </a:p>
          <a:p>
            <a:pPr>
              <a:spcBef>
                <a:spcPct val="20000"/>
              </a:spcBef>
              <a:defRPr/>
            </a:pPr>
            <a:endParaRPr lang="en-US" sz="2200" dirty="0" smtClean="0"/>
          </a:p>
          <a:p>
            <a:pPr>
              <a:spcBef>
                <a:spcPct val="20000"/>
              </a:spcBef>
              <a:defRPr/>
            </a:pPr>
            <a:r>
              <a:rPr lang="en-US" sz="2200" dirty="0" smtClean="0"/>
              <a:t>public </a:t>
            </a:r>
            <a:r>
              <a:rPr lang="en-US" sz="2200" dirty="0" err="1" smtClean="0"/>
              <a:t>Gato</a:t>
            </a:r>
            <a:r>
              <a:rPr lang="en-US" sz="2200" dirty="0" smtClean="0"/>
              <a:t>(String </a:t>
            </a:r>
            <a:r>
              <a:rPr lang="en-US" sz="2200" dirty="0" err="1" smtClean="0"/>
              <a:t>nome</a:t>
            </a:r>
            <a:r>
              <a:rPr lang="en-US" sz="2200" dirty="0" smtClean="0"/>
              <a:t>, String </a:t>
            </a:r>
            <a:r>
              <a:rPr lang="en-US" sz="2200" dirty="0" err="1" smtClean="0"/>
              <a:t>raca</a:t>
            </a:r>
            <a:r>
              <a:rPr lang="en-US" sz="2200" dirty="0" smtClean="0"/>
              <a:t>){</a:t>
            </a:r>
          </a:p>
          <a:p>
            <a:pPr>
              <a:spcBef>
                <a:spcPct val="20000"/>
              </a:spcBef>
              <a:defRPr/>
            </a:pPr>
            <a:r>
              <a:rPr lang="en-US" sz="2200" b="1" dirty="0" smtClean="0"/>
              <a:t>super(</a:t>
            </a:r>
            <a:r>
              <a:rPr lang="en-US" sz="2200" dirty="0" err="1" smtClean="0"/>
              <a:t>nome</a:t>
            </a:r>
            <a:r>
              <a:rPr lang="en-US" sz="2200" b="1" dirty="0" smtClean="0"/>
              <a:t>);</a:t>
            </a:r>
            <a:endParaRPr lang="en-US" sz="2200" dirty="0" smtClean="0"/>
          </a:p>
          <a:p>
            <a:pPr>
              <a:spcBef>
                <a:spcPct val="20000"/>
              </a:spcBef>
              <a:defRPr/>
            </a:pPr>
            <a:r>
              <a:rPr lang="en-US" sz="2200" dirty="0" err="1" smtClean="0"/>
              <a:t>this.raca</a:t>
            </a:r>
            <a:r>
              <a:rPr lang="en-US" sz="2200" dirty="0" smtClean="0"/>
              <a:t> = </a:t>
            </a:r>
            <a:r>
              <a:rPr lang="en-US" sz="2200" dirty="0" err="1" smtClean="0"/>
              <a:t>raca</a:t>
            </a:r>
            <a:r>
              <a:rPr lang="en-US" sz="2200" dirty="0" smtClean="0"/>
              <a:t>;</a:t>
            </a:r>
          </a:p>
          <a:p>
            <a:pPr>
              <a:spcBef>
                <a:spcPct val="20000"/>
              </a:spcBef>
              <a:defRPr/>
            </a:pPr>
            <a:r>
              <a:rPr lang="en-US" sz="2200" dirty="0" smtClean="0"/>
              <a:t>}</a:t>
            </a:r>
          </a:p>
          <a:p>
            <a:pPr>
              <a:spcBef>
                <a:spcPct val="20000"/>
              </a:spcBef>
              <a:defRPr/>
            </a:pPr>
            <a:endParaRPr lang="en-US" sz="2200" dirty="0" smtClean="0"/>
          </a:p>
          <a:p>
            <a:pPr>
              <a:spcBef>
                <a:spcPct val="20000"/>
              </a:spcBef>
              <a:defRPr/>
            </a:pPr>
            <a:endParaRPr lang="en-US" sz="2200" dirty="0" smtClean="0"/>
          </a:p>
          <a:p>
            <a:pPr>
              <a:spcBef>
                <a:spcPct val="20000"/>
              </a:spcBef>
              <a:defRPr/>
            </a:pPr>
            <a:r>
              <a:rPr lang="en-US" sz="2200" dirty="0" smtClean="0"/>
              <a:t>public void </a:t>
            </a:r>
            <a:r>
              <a:rPr lang="en-US" sz="2200" dirty="0" err="1" smtClean="0">
                <a:solidFill>
                  <a:srgbClr val="C00000"/>
                </a:solidFill>
              </a:rPr>
              <a:t>falar</a:t>
            </a:r>
            <a:r>
              <a:rPr lang="en-US" sz="2200" dirty="0" smtClean="0"/>
              <a:t>(){</a:t>
            </a:r>
          </a:p>
          <a:p>
            <a:pPr>
              <a:spcBef>
                <a:spcPct val="20000"/>
              </a:spcBef>
              <a:defRPr/>
            </a:pPr>
            <a:r>
              <a:rPr lang="en-US" sz="2100" dirty="0" err="1" smtClean="0"/>
              <a:t>System.out.println</a:t>
            </a:r>
            <a:r>
              <a:rPr lang="en-US" sz="2100" dirty="0" smtClean="0"/>
              <a:t>(“</a:t>
            </a:r>
            <a:r>
              <a:rPr lang="en-US" sz="2100" dirty="0" err="1" smtClean="0"/>
              <a:t>Miau</a:t>
            </a:r>
            <a:r>
              <a:rPr lang="en-US" sz="2100" dirty="0" smtClean="0"/>
              <a:t>”);</a:t>
            </a:r>
          </a:p>
          <a:p>
            <a:pPr>
              <a:spcBef>
                <a:spcPct val="20000"/>
              </a:spcBef>
              <a:defRPr/>
            </a:pPr>
            <a:r>
              <a:rPr lang="en-US" sz="2200" dirty="0" smtClean="0"/>
              <a:t>   }</a:t>
            </a:r>
          </a:p>
          <a:p>
            <a:pPr>
              <a:spcBef>
                <a:spcPct val="20000"/>
              </a:spcBef>
              <a:defRPr/>
            </a:pPr>
            <a:endParaRPr lang="en-US" sz="2200" dirty="0" smtClean="0"/>
          </a:p>
          <a:p>
            <a:pPr>
              <a:spcBef>
                <a:spcPct val="20000"/>
              </a:spcBef>
              <a:defRPr/>
            </a:pPr>
            <a:r>
              <a:rPr lang="en-US" sz="2200" dirty="0" smtClean="0"/>
              <a:t>}</a:t>
            </a:r>
          </a:p>
          <a:p>
            <a:pPr>
              <a:spcBef>
                <a:spcPct val="20000"/>
              </a:spcBef>
              <a:defRPr/>
            </a:pPr>
            <a:endParaRPr lang="pt-PT" sz="3200" dirty="0" smtClean="0"/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Java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ção de Conteúdo 2"/>
          <p:cNvSpPr txBox="1">
            <a:spLocks/>
          </p:cNvSpPr>
          <p:nvPr/>
        </p:nvSpPr>
        <p:spPr>
          <a:xfrm>
            <a:off x="1000100" y="1357298"/>
            <a:ext cx="6858048" cy="4525963"/>
          </a:xfrm>
          <a:prstGeom prst="rect">
            <a:avLst/>
          </a:prstGeom>
        </p:spPr>
        <p:txBody>
          <a:bodyPr vert="horz" lIns="91440" tIns="45720" rIns="91440" bIns="45720" numCol="2" rtlCol="0">
            <a:normAutofit/>
          </a:bodyPr>
          <a:lstStyle/>
          <a:p>
            <a:pPr>
              <a:spcBef>
                <a:spcPct val="20000"/>
              </a:spcBef>
              <a:defRPr/>
            </a:pPr>
            <a:endParaRPr lang="en-US" sz="2200" dirty="0" smtClean="0"/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Java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Marcador de Posição de Conteúdo 2"/>
          <p:cNvSpPr txBox="1">
            <a:spLocks/>
          </p:cNvSpPr>
          <p:nvPr/>
        </p:nvSpPr>
        <p:spPr>
          <a:xfrm>
            <a:off x="714348" y="1500174"/>
            <a:ext cx="6858048" cy="4525963"/>
          </a:xfrm>
          <a:prstGeom prst="rect">
            <a:avLst/>
          </a:prstGeom>
        </p:spPr>
        <p:txBody>
          <a:bodyPr vert="horz" lIns="91440" tIns="45720" rIns="91440" bIns="45720" numCol="1" rtlCol="0">
            <a:normAutofit lnSpcReduction="10000"/>
          </a:bodyPr>
          <a:lstStyle/>
          <a:p>
            <a:pPr>
              <a:spcBef>
                <a:spcPct val="20000"/>
              </a:spcBef>
              <a:defRPr/>
            </a:pPr>
            <a:r>
              <a:rPr lang="en-US" sz="2000" dirty="0" smtClean="0"/>
              <a:t>public class </a:t>
            </a:r>
            <a:r>
              <a:rPr lang="en-US" sz="2000" dirty="0" smtClean="0">
                <a:solidFill>
                  <a:srgbClr val="92D050"/>
                </a:solidFill>
              </a:rPr>
              <a:t>Cao</a:t>
            </a:r>
            <a:r>
              <a:rPr lang="en-US" sz="2000" dirty="0" smtClean="0"/>
              <a:t> </a:t>
            </a:r>
            <a:r>
              <a:rPr lang="en-US" sz="2000" b="1" smtClean="0"/>
              <a:t>extends</a:t>
            </a:r>
            <a:r>
              <a:rPr lang="en-US" sz="2000" smtClean="0"/>
              <a:t> </a:t>
            </a:r>
            <a:r>
              <a:rPr lang="en-US" sz="2000" smtClean="0">
                <a:solidFill>
                  <a:srgbClr val="00B0F0"/>
                </a:solidFill>
              </a:rPr>
              <a:t>Animal</a:t>
            </a:r>
            <a:r>
              <a:rPr lang="en-US" sz="2000" dirty="0" smtClean="0"/>
              <a:t>{</a:t>
            </a:r>
          </a:p>
          <a:p>
            <a:pPr>
              <a:spcBef>
                <a:spcPct val="20000"/>
              </a:spcBef>
              <a:defRPr/>
            </a:pPr>
            <a:endParaRPr lang="en-US" sz="2000" dirty="0" smtClean="0"/>
          </a:p>
          <a:p>
            <a:pPr>
              <a:spcBef>
                <a:spcPct val="20000"/>
              </a:spcBef>
              <a:defRPr/>
            </a:pPr>
            <a:r>
              <a:rPr lang="en-US" sz="2000" dirty="0" smtClean="0"/>
              <a:t>private Boolean pedigree;</a:t>
            </a:r>
          </a:p>
          <a:p>
            <a:pPr>
              <a:spcBef>
                <a:spcPct val="20000"/>
              </a:spcBef>
              <a:defRPr/>
            </a:pPr>
            <a:endParaRPr lang="en-US" sz="2000" dirty="0" smtClean="0"/>
          </a:p>
          <a:p>
            <a:pPr>
              <a:spcBef>
                <a:spcPct val="20000"/>
              </a:spcBef>
              <a:defRPr/>
            </a:pPr>
            <a:r>
              <a:rPr lang="en-US" sz="2000" dirty="0" smtClean="0"/>
              <a:t>public </a:t>
            </a:r>
            <a:r>
              <a:rPr lang="en-US" sz="2000" dirty="0" err="1" smtClean="0"/>
              <a:t>Gato</a:t>
            </a:r>
            <a:r>
              <a:rPr lang="en-US" sz="2000" dirty="0" smtClean="0"/>
              <a:t>(String </a:t>
            </a:r>
            <a:r>
              <a:rPr lang="en-US" sz="2000" dirty="0" err="1" smtClean="0"/>
              <a:t>nome</a:t>
            </a:r>
            <a:r>
              <a:rPr lang="en-US" sz="2000" dirty="0" smtClean="0"/>
              <a:t> ,Boolean pedigree){</a:t>
            </a:r>
          </a:p>
          <a:p>
            <a:pPr>
              <a:spcBef>
                <a:spcPct val="20000"/>
              </a:spcBef>
              <a:defRPr/>
            </a:pPr>
            <a:r>
              <a:rPr lang="en-US" sz="2000" b="1" dirty="0" smtClean="0"/>
              <a:t>super(</a:t>
            </a:r>
            <a:r>
              <a:rPr lang="en-US" sz="2000" dirty="0" err="1" smtClean="0"/>
              <a:t>nome</a:t>
            </a:r>
            <a:r>
              <a:rPr lang="en-US" sz="2000" b="1" dirty="0" smtClean="0"/>
              <a:t>)</a:t>
            </a:r>
            <a:r>
              <a:rPr lang="en-US" sz="2000" dirty="0" smtClean="0"/>
              <a:t>;</a:t>
            </a:r>
          </a:p>
          <a:p>
            <a:pPr>
              <a:spcBef>
                <a:spcPct val="20000"/>
              </a:spcBef>
              <a:defRPr/>
            </a:pPr>
            <a:r>
              <a:rPr lang="en-US" sz="2000" dirty="0" err="1" smtClean="0"/>
              <a:t>this.pedigree</a:t>
            </a:r>
            <a:r>
              <a:rPr lang="en-US" sz="2000" dirty="0" smtClean="0"/>
              <a:t> = pedigree;</a:t>
            </a:r>
          </a:p>
          <a:p>
            <a:pPr>
              <a:spcBef>
                <a:spcPct val="20000"/>
              </a:spcBef>
              <a:defRPr/>
            </a:pPr>
            <a:r>
              <a:rPr lang="en-US" sz="2000" dirty="0" smtClean="0"/>
              <a:t>}</a:t>
            </a:r>
          </a:p>
          <a:p>
            <a:pPr>
              <a:spcBef>
                <a:spcPct val="20000"/>
              </a:spcBef>
              <a:defRPr/>
            </a:pPr>
            <a:endParaRPr lang="en-US" sz="2000" dirty="0" smtClean="0"/>
          </a:p>
          <a:p>
            <a:pPr>
              <a:spcBef>
                <a:spcPct val="20000"/>
              </a:spcBef>
              <a:defRPr/>
            </a:pPr>
            <a:r>
              <a:rPr lang="en-US" sz="2000" dirty="0" smtClean="0"/>
              <a:t>public void </a:t>
            </a:r>
            <a:r>
              <a:rPr lang="en-US" sz="2000" dirty="0" err="1" smtClean="0">
                <a:solidFill>
                  <a:srgbClr val="C00000"/>
                </a:solidFill>
              </a:rPr>
              <a:t>falar</a:t>
            </a:r>
            <a:r>
              <a:rPr lang="en-US" sz="2000" dirty="0" smtClean="0"/>
              <a:t>(){</a:t>
            </a:r>
          </a:p>
          <a:p>
            <a:pPr>
              <a:spcBef>
                <a:spcPct val="20000"/>
              </a:spcBef>
              <a:defRPr/>
            </a:pPr>
            <a:r>
              <a:rPr lang="en-US" sz="2000" dirty="0" err="1" smtClean="0"/>
              <a:t>System.out.println</a:t>
            </a:r>
            <a:r>
              <a:rPr lang="en-US" sz="2000" dirty="0" smtClean="0"/>
              <a:t>(“</a:t>
            </a:r>
            <a:r>
              <a:rPr lang="en-US" sz="2000" dirty="0" err="1" smtClean="0"/>
              <a:t>Beu</a:t>
            </a:r>
            <a:r>
              <a:rPr lang="en-US" sz="2000" dirty="0" smtClean="0"/>
              <a:t> </a:t>
            </a:r>
            <a:r>
              <a:rPr lang="en-US" sz="2000" dirty="0" err="1" smtClean="0"/>
              <a:t>beu</a:t>
            </a:r>
            <a:r>
              <a:rPr lang="en-US" sz="2000" dirty="0" smtClean="0"/>
              <a:t>”);</a:t>
            </a:r>
          </a:p>
          <a:p>
            <a:pPr>
              <a:spcBef>
                <a:spcPct val="20000"/>
              </a:spcBef>
              <a:defRPr/>
            </a:pPr>
            <a:r>
              <a:rPr lang="en-US" sz="2000" dirty="0" smtClean="0"/>
              <a:t>  }</a:t>
            </a:r>
            <a:br>
              <a:rPr lang="en-US" sz="2000" dirty="0" smtClean="0"/>
            </a:br>
            <a:r>
              <a:rPr lang="en-US" sz="2000" dirty="0" smtClean="0"/>
              <a:t>}</a:t>
            </a:r>
          </a:p>
          <a:p>
            <a:pPr>
              <a:spcBef>
                <a:spcPct val="20000"/>
              </a:spcBef>
              <a:defRPr/>
            </a:pPr>
            <a:endParaRPr lang="en-US" sz="2200" dirty="0" smtClean="0"/>
          </a:p>
          <a:p>
            <a:pPr>
              <a:spcBef>
                <a:spcPct val="20000"/>
              </a:spcBef>
              <a:defRPr/>
            </a:pPr>
            <a:endParaRPr lang="en-US" sz="2200" dirty="0" smtClean="0"/>
          </a:p>
          <a:p>
            <a:pPr>
              <a:spcBef>
                <a:spcPct val="20000"/>
              </a:spcBef>
              <a:defRPr/>
            </a:pPr>
            <a:endParaRPr lang="en-US" sz="2200" dirty="0" smtClean="0"/>
          </a:p>
          <a:p>
            <a:pPr>
              <a:spcBef>
                <a:spcPct val="20000"/>
              </a:spcBef>
              <a:defRPr/>
            </a:pPr>
            <a:endParaRPr lang="en-US" sz="2200" dirty="0" smtClean="0"/>
          </a:p>
          <a:p>
            <a:pPr>
              <a:spcBef>
                <a:spcPct val="20000"/>
              </a:spcBef>
              <a:defRPr/>
            </a:pPr>
            <a:endParaRPr lang="en-US" sz="2200" dirty="0" smtClean="0"/>
          </a:p>
          <a:p>
            <a:pPr>
              <a:spcBef>
                <a:spcPct val="20000"/>
              </a:spcBef>
              <a:defRPr/>
            </a:pPr>
            <a:endParaRPr lang="en-US" sz="2200" dirty="0" smtClean="0"/>
          </a:p>
          <a:p>
            <a:pPr>
              <a:spcBef>
                <a:spcPct val="20000"/>
              </a:spcBef>
              <a:defRPr/>
            </a:pPr>
            <a:endParaRPr lang="en-US" sz="2200" dirty="0" smtClean="0"/>
          </a:p>
          <a:p>
            <a:pPr>
              <a:spcBef>
                <a:spcPct val="20000"/>
              </a:spcBef>
              <a:defRPr/>
            </a:pPr>
            <a:endParaRPr lang="en-US" sz="2200" dirty="0" smtClean="0"/>
          </a:p>
          <a:p>
            <a:pPr>
              <a:spcBef>
                <a:spcPct val="20000"/>
              </a:spcBef>
              <a:defRPr/>
            </a:pPr>
            <a:endParaRPr lang="en-US" sz="2200" dirty="0" smtClean="0"/>
          </a:p>
          <a:p>
            <a:pPr>
              <a:spcBef>
                <a:spcPct val="20000"/>
              </a:spcBef>
              <a:defRPr/>
            </a:pPr>
            <a:endParaRPr lang="pt-PT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ção de Conteúdo 2"/>
          <p:cNvSpPr txBox="1">
            <a:spLocks/>
          </p:cNvSpPr>
          <p:nvPr/>
        </p:nvSpPr>
        <p:spPr>
          <a:xfrm>
            <a:off x="1142976" y="1357298"/>
            <a:ext cx="68580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lvl="0" algn="ctr">
              <a:spcBef>
                <a:spcPct val="20000"/>
              </a:spcBef>
            </a:pPr>
            <a:r>
              <a:rPr lang="pt-PT" sz="4300" dirty="0" smtClean="0">
                <a:solidFill>
                  <a:srgbClr val="C00000"/>
                </a:solidFill>
              </a:rPr>
              <a:t>Polimorfismo</a:t>
            </a:r>
            <a:endParaRPr kumimoji="0" lang="pt-PT" sz="43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pt-PT" sz="3200" dirty="0" smtClean="0"/>
              <a:t>“Muitas formas”</a:t>
            </a:r>
          </a:p>
          <a:p>
            <a:pPr>
              <a:spcBef>
                <a:spcPct val="20000"/>
              </a:spcBef>
              <a:defRPr/>
            </a:pPr>
            <a:endParaRPr lang="pt-PT" sz="3200" dirty="0" smtClean="0"/>
          </a:p>
          <a:p>
            <a:pPr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pt-PT" sz="3200" dirty="0" smtClean="0"/>
              <a:t>O Animal corre, o Gato e o Cão correm, mas cada um à sua maneira</a:t>
            </a:r>
          </a:p>
          <a:p>
            <a:pPr>
              <a:spcBef>
                <a:spcPct val="20000"/>
              </a:spcBef>
              <a:buFont typeface="Wingdings" pitchFamily="2" charset="2"/>
              <a:buChar char="ü"/>
              <a:defRPr/>
            </a:pPr>
            <a:endParaRPr lang="pt-PT" sz="3200" dirty="0" smtClean="0"/>
          </a:p>
          <a:p>
            <a:pPr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pt-PT" sz="3200" dirty="0" smtClean="0"/>
              <a:t>O método correr() é reescrito </a:t>
            </a:r>
            <a:r>
              <a:rPr lang="pt-PT" sz="3200" smtClean="0"/>
              <a:t>(acontece </a:t>
            </a:r>
            <a:r>
              <a:rPr lang="pt-PT" sz="3200" i="1" smtClean="0"/>
              <a:t>override</a:t>
            </a:r>
            <a:r>
              <a:rPr lang="pt-PT" sz="3200" i="1" dirty="0" smtClean="0"/>
              <a:t>)</a:t>
            </a:r>
          </a:p>
          <a:p>
            <a:pPr>
              <a:spcBef>
                <a:spcPct val="20000"/>
              </a:spcBef>
              <a:defRPr/>
            </a:pPr>
            <a:endParaRPr lang="pt-PT" sz="3200" dirty="0" smtClean="0"/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Java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ção de Conteúdo 2"/>
          <p:cNvSpPr txBox="1">
            <a:spLocks/>
          </p:cNvSpPr>
          <p:nvPr/>
        </p:nvSpPr>
        <p:spPr>
          <a:xfrm>
            <a:off x="1142976" y="1357298"/>
            <a:ext cx="68580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endParaRPr lang="pt-PT" sz="4300" dirty="0" smtClean="0">
              <a:solidFill>
                <a:srgbClr val="C00000"/>
              </a:solidFill>
            </a:endParaRPr>
          </a:p>
          <a:p>
            <a:pPr lvl="0" algn="ctr">
              <a:spcBef>
                <a:spcPct val="20000"/>
              </a:spcBef>
            </a:pPr>
            <a:endParaRPr lang="pt-PT" sz="4300" dirty="0" smtClean="0">
              <a:solidFill>
                <a:srgbClr val="C00000"/>
              </a:solidFill>
            </a:endParaRPr>
          </a:p>
          <a:p>
            <a:pPr lvl="0" algn="ctr">
              <a:spcBef>
                <a:spcPct val="20000"/>
              </a:spcBef>
            </a:pPr>
            <a:r>
              <a:rPr lang="pt-PT" sz="4300" dirty="0" smtClean="0">
                <a:solidFill>
                  <a:srgbClr val="C00000"/>
                </a:solidFill>
              </a:rPr>
              <a:t>Caso de estudo 1.</a:t>
            </a:r>
          </a:p>
          <a:p>
            <a:pPr lvl="0" algn="ctr">
              <a:spcBef>
                <a:spcPct val="20000"/>
              </a:spcBef>
            </a:pPr>
            <a:r>
              <a:rPr lang="pt-PT" sz="4300" dirty="0" smtClean="0"/>
              <a:t>Metropolitano</a:t>
            </a:r>
          </a:p>
          <a:p>
            <a:pPr lvl="0" algn="ctr">
              <a:spcBef>
                <a:spcPct val="20000"/>
              </a:spcBef>
            </a:pPr>
            <a:r>
              <a:rPr lang="pt-PT" sz="3600" dirty="0" smtClean="0"/>
              <a:t>(ver caderno de exercícios)</a:t>
            </a:r>
          </a:p>
          <a:p>
            <a:pPr lvl="0" algn="ctr">
              <a:spcBef>
                <a:spcPct val="20000"/>
              </a:spcBef>
            </a:pPr>
            <a:endParaRPr kumimoji="0" lang="pt-PT" sz="43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Java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732</TotalTime>
  <Words>260</Words>
  <Application>Microsoft Office PowerPoint</Application>
  <PresentationFormat>On-screen Show (4:3)</PresentationFormat>
  <Paragraphs>91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Tema do Office</vt:lpstr>
      <vt:lpstr>Formação Java  2011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Formação Java</dc:title>
  <dc:creator> </dc:creator>
  <cp:lastModifiedBy>Semedo</cp:lastModifiedBy>
  <cp:revision>59</cp:revision>
  <dcterms:created xsi:type="dcterms:W3CDTF">2011-03-24T10:54:40Z</dcterms:created>
  <dcterms:modified xsi:type="dcterms:W3CDTF">2011-05-03T13:38:31Z</dcterms:modified>
</cp:coreProperties>
</file>