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8" r:id="rId4"/>
    <p:sldId id="275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71" r:id="rId15"/>
    <p:sldId id="270" r:id="rId16"/>
    <p:sldId id="273" r:id="rId17"/>
    <p:sldId id="272" r:id="rId1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636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04-04-2011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clipse.org/downloads/download.php?file=/technology/epp/downloads/release/helios/SR2/eclipse-java-helios-SR2-win32.zip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Java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 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1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projecto Java (4)</a:t>
            </a:r>
          </a:p>
        </p:txBody>
      </p:sp>
      <p:sp>
        <p:nvSpPr>
          <p:cNvPr id="8" name="Rectângulo 7"/>
          <p:cNvSpPr/>
          <p:nvPr/>
        </p:nvSpPr>
        <p:spPr>
          <a:xfrm>
            <a:off x="2071670" y="5643578"/>
            <a:ext cx="33820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dirty="0" smtClean="0"/>
              <a:t>Criar e Nomear a classe - </a:t>
            </a:r>
            <a:r>
              <a:rPr lang="pt-PT" dirty="0" err="1" smtClean="0"/>
              <a:t>OlaIVV</a:t>
            </a:r>
            <a:endParaRPr lang="pt-PT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143116"/>
            <a:ext cx="5072086" cy="3127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0588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projecto Java (5)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000240"/>
            <a:ext cx="817245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8230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Compilar e Executar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285992"/>
            <a:ext cx="7572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56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objecto de uma classe</a:t>
            </a:r>
          </a:p>
          <a:p>
            <a:pPr lvl="0">
              <a:spcBef>
                <a:spcPct val="20000"/>
              </a:spcBef>
            </a:pPr>
            <a:endParaRPr lang="pt-PT" sz="2000" dirty="0">
              <a:solidFill>
                <a:srgbClr val="C00000"/>
              </a:solidFill>
            </a:endParaRPr>
          </a:p>
          <a:p>
            <a:pPr lvl="0">
              <a:spcBef>
                <a:spcPct val="20000"/>
              </a:spcBef>
            </a:pPr>
            <a:r>
              <a:rPr lang="pt-PT" sz="2000" dirty="0" smtClean="0">
                <a:solidFill>
                  <a:srgbClr val="C00000"/>
                </a:solidFill>
              </a:rPr>
              <a:t>Classe </a:t>
            </a:r>
            <a:r>
              <a:rPr lang="pt-PT" sz="2000" dirty="0" err="1" smtClean="0"/>
              <a:t>nome_objecto</a:t>
            </a:r>
            <a:r>
              <a:rPr lang="pt-PT" sz="2000" dirty="0" smtClean="0"/>
              <a:t> </a:t>
            </a:r>
            <a:r>
              <a:rPr lang="pt-PT" sz="2000" dirty="0" smtClean="0">
                <a:solidFill>
                  <a:srgbClr val="C00000"/>
                </a:solidFill>
              </a:rPr>
              <a:t>= </a:t>
            </a:r>
            <a:r>
              <a:rPr lang="pt-PT" sz="2000" dirty="0" err="1" smtClean="0"/>
              <a:t>new</a:t>
            </a:r>
            <a:r>
              <a:rPr lang="pt-PT" sz="2000" dirty="0" smtClean="0"/>
              <a:t> </a:t>
            </a:r>
            <a:r>
              <a:rPr lang="pt-PT" sz="2000" dirty="0" smtClean="0">
                <a:solidFill>
                  <a:srgbClr val="C00000"/>
                </a:solidFill>
              </a:rPr>
              <a:t>Classe(Long </a:t>
            </a:r>
            <a:r>
              <a:rPr lang="pt-PT" sz="2000" dirty="0" err="1" smtClean="0">
                <a:solidFill>
                  <a:srgbClr val="C00000"/>
                </a:solidFill>
              </a:rPr>
              <a:t>idd</a:t>
            </a:r>
            <a:r>
              <a:rPr lang="pt-PT" sz="2000" dirty="0" smtClean="0">
                <a:solidFill>
                  <a:srgbClr val="C00000"/>
                </a:solidFill>
              </a:rPr>
              <a:t>);</a:t>
            </a:r>
          </a:p>
          <a:p>
            <a:pPr lvl="0">
              <a:spcBef>
                <a:spcPct val="20000"/>
              </a:spcBef>
            </a:pPr>
            <a:endParaRPr lang="pt-PT" sz="2000" dirty="0">
              <a:solidFill>
                <a:srgbClr val="C00000"/>
              </a:solidFill>
            </a:endParaRPr>
          </a:p>
          <a:p>
            <a:pPr>
              <a:spcBef>
                <a:spcPct val="20000"/>
              </a:spcBef>
            </a:pPr>
            <a:r>
              <a:rPr lang="pt-PT" sz="2000" dirty="0">
                <a:solidFill>
                  <a:srgbClr val="C00000"/>
                </a:solidFill>
              </a:rPr>
              <a:t>Classe </a:t>
            </a:r>
            <a:r>
              <a:rPr lang="pt-PT" sz="2000" dirty="0" err="1"/>
              <a:t>nome_objecto</a:t>
            </a:r>
            <a:r>
              <a:rPr lang="pt-PT" sz="2000" dirty="0"/>
              <a:t> </a:t>
            </a:r>
            <a:r>
              <a:rPr lang="pt-PT" sz="2000" dirty="0">
                <a:solidFill>
                  <a:srgbClr val="C00000"/>
                </a:solidFill>
              </a:rPr>
              <a:t>= </a:t>
            </a:r>
            <a:r>
              <a:rPr lang="pt-PT" sz="2000" dirty="0" err="1"/>
              <a:t>new</a:t>
            </a:r>
            <a:r>
              <a:rPr lang="pt-PT" sz="2000" dirty="0"/>
              <a:t> </a:t>
            </a:r>
            <a:r>
              <a:rPr lang="pt-PT" sz="2000" dirty="0" smtClean="0">
                <a:solidFill>
                  <a:srgbClr val="C00000"/>
                </a:solidFill>
              </a:rPr>
              <a:t>Classe(</a:t>
            </a:r>
            <a:r>
              <a:rPr lang="pt-PT" sz="2000" dirty="0" err="1" smtClean="0">
                <a:solidFill>
                  <a:srgbClr val="C00000"/>
                </a:solidFill>
              </a:rPr>
              <a:t>String</a:t>
            </a:r>
            <a:r>
              <a:rPr lang="pt-PT" sz="2000" smtClean="0">
                <a:solidFill>
                  <a:srgbClr val="C00000"/>
                </a:solidFill>
              </a:rPr>
              <a:t> nome</a:t>
            </a:r>
            <a:r>
              <a:rPr lang="pt-PT" sz="2000" dirty="0" smtClean="0">
                <a:solidFill>
                  <a:srgbClr val="C00000"/>
                </a:solidFill>
              </a:rPr>
              <a:t>);</a:t>
            </a:r>
            <a:endParaRPr lang="pt-PT" sz="2000" dirty="0">
              <a:solidFill>
                <a:srgbClr val="C00000"/>
              </a:solidFill>
            </a:endParaRPr>
          </a:p>
          <a:p>
            <a:pPr lvl="0">
              <a:spcBef>
                <a:spcPct val="20000"/>
              </a:spcBef>
            </a:pPr>
            <a:endParaRPr lang="pt-PT" sz="2000" dirty="0" smtClean="0">
              <a:solidFill>
                <a:srgbClr val="C00000"/>
              </a:solidFill>
            </a:endParaRPr>
          </a:p>
          <a:p>
            <a:pPr lvl="0">
              <a:spcBef>
                <a:spcPct val="20000"/>
              </a:spcBef>
            </a:pPr>
            <a:endParaRPr lang="pt-PT" sz="2000" dirty="0" smtClean="0"/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4213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Exercício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</a:pPr>
            <a:r>
              <a:rPr lang="pt-PT" sz="3600" b="1" dirty="0" smtClean="0"/>
              <a:t>Ex.1. </a:t>
            </a:r>
            <a:r>
              <a:rPr lang="pt-PT" sz="3600" b="1" dirty="0" err="1" smtClean="0"/>
              <a:t>Valores.java</a:t>
            </a:r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3600" dirty="0" smtClean="0"/>
              <a:t>Realize uma classe que tenha dois valores inteiros como atributos e um método que retorne esses dois valores numa </a:t>
            </a:r>
            <a:r>
              <a:rPr lang="pt-PT" sz="3600" dirty="0" err="1" smtClean="0"/>
              <a:t>String</a:t>
            </a:r>
            <a:r>
              <a:rPr lang="pt-PT" sz="3600" dirty="0" smtClean="0"/>
              <a:t>. Crie o método </a:t>
            </a:r>
            <a:r>
              <a:rPr lang="pt-PT" sz="3600" b="1" dirty="0" err="1" smtClean="0"/>
              <a:t>main</a:t>
            </a:r>
            <a:r>
              <a:rPr lang="pt-PT" sz="3600" smtClean="0"/>
              <a:t> para testar.</a:t>
            </a:r>
            <a:endParaRPr lang="pt-PT" sz="3600" dirty="0" smtClean="0"/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Solução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Documents and Settings\Jose Semedo\Ambiente de trabalho\Untitled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000108"/>
            <a:ext cx="5135574" cy="5067837"/>
          </a:xfrm>
          <a:prstGeom prst="rect">
            <a:avLst/>
          </a:prstGeom>
          <a:noFill/>
        </p:spPr>
      </p:pic>
      <p:pic>
        <p:nvPicPr>
          <p:cNvPr id="1028" name="Picture 4" descr="C:\Documents and Settings\Jose Semedo\Ambiente de trabalho\java_190409-200904201223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0"/>
            <a:ext cx="1928794" cy="1444452"/>
          </a:xfrm>
          <a:prstGeom prst="rect">
            <a:avLst/>
          </a:prstGeom>
          <a:noFill/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4357686" y="142852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1470" y="0"/>
            <a:ext cx="95964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Introdução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pt-PT" sz="3200" dirty="0" smtClean="0"/>
              <a:t>Programação orientada a objectos OO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PT" sz="3200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/>
              <a:t>Tudo é um objecto </a:t>
            </a:r>
            <a:r>
              <a:rPr lang="pt-PT" sz="1400" dirty="0"/>
              <a:t>(ou quase tudo </a:t>
            </a:r>
            <a:r>
              <a:rPr lang="pt-PT" sz="1400" dirty="0">
                <a:sym typeface="Wingdings" pitchFamily="2" charset="2"/>
              </a:rPr>
              <a:t></a:t>
            </a:r>
            <a:r>
              <a:rPr lang="pt-PT" sz="1400" dirty="0" smtClean="0"/>
              <a:t>)</a:t>
            </a:r>
            <a:endParaRPr lang="pt-PT" sz="1400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Facilidade de organização</a:t>
            </a:r>
            <a:r>
              <a:rPr kumimoji="0" lang="pt-P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de estruturação do código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pt-PT" sz="3200" baseline="0" dirty="0" smtClean="0"/>
              <a:t>Linguagem</a:t>
            </a:r>
            <a:r>
              <a:rPr lang="pt-PT" sz="3200" dirty="0" smtClean="0"/>
              <a:t> de alto nível, boa abstracção da realidade</a:t>
            </a: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Téorica (1)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pt-PT" sz="3200" b="1" dirty="0" smtClean="0"/>
              <a:t>Package</a:t>
            </a:r>
            <a:r>
              <a:rPr lang="pt-PT" sz="3200" dirty="0" smtClean="0"/>
              <a:t> – Mecanismo de organização das classes, como se fosse uma pasta.</a:t>
            </a:r>
          </a:p>
          <a:p>
            <a:endParaRPr lang="pt-PT" sz="3200" dirty="0" smtClean="0"/>
          </a:p>
          <a:p>
            <a:r>
              <a:rPr lang="pt-PT" sz="3200" dirty="0" smtClean="0"/>
              <a:t> </a:t>
            </a:r>
            <a:r>
              <a:rPr lang="pt-PT" sz="3200" b="1" dirty="0" smtClean="0"/>
              <a:t>Classe </a:t>
            </a:r>
            <a:r>
              <a:rPr lang="pt-PT" sz="3200" dirty="0" smtClean="0"/>
              <a:t>– Estrutura que abstrai um conjunto de objectos com características similares. Uma classe define o comportamento de seus objectos através de métodos e os estados possíveis destes objectos através de atributos. Por outras palavras uma classe descreve os serviços disponibilizados pelos seus objectos e quais as informações que eles podem armazenar.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Téorica (2)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pt-PT" sz="2800" b="1" dirty="0" smtClean="0"/>
              <a:t>Objecto</a:t>
            </a:r>
            <a:r>
              <a:rPr lang="pt-PT" sz="2800" dirty="0" smtClean="0"/>
              <a:t> – Instanciação de uma classe. Entidade mutável que encapsula informação. Um objecto contém atributos que dão “forma e propriedades” ao objecto.</a:t>
            </a:r>
          </a:p>
          <a:p>
            <a:endParaRPr lang="pt-PT" sz="2800" dirty="0" smtClean="0"/>
          </a:p>
          <a:p>
            <a:r>
              <a:rPr lang="pt-PT" sz="2800" b="1" dirty="0" smtClean="0"/>
              <a:t>Atributo </a:t>
            </a:r>
            <a:r>
              <a:rPr lang="pt-PT" sz="2800" dirty="0" smtClean="0"/>
              <a:t>– Define o estado de um objecto (informação que o objecto armazena). Paralelismo às variáveis globais do C e de outras linguagens como o PHP.</a:t>
            </a:r>
          </a:p>
          <a:p>
            <a:endParaRPr lang="pt-PT" sz="2800" dirty="0" smtClean="0"/>
          </a:p>
          <a:p>
            <a:r>
              <a:rPr lang="pt-PT" sz="2800" b="1" dirty="0" smtClean="0"/>
              <a:t>Método</a:t>
            </a:r>
            <a:r>
              <a:rPr lang="pt-PT" sz="2800" dirty="0" smtClean="0"/>
              <a:t> – Define o comportamento do objecto, podemos fazer o paralelismo às funções de linguagens imperativas como o C e o PHP. </a:t>
            </a:r>
          </a:p>
          <a:p>
            <a:endParaRPr lang="pt-PT" sz="28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581611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err="1" smtClean="0">
                <a:solidFill>
                  <a:srgbClr val="C00000"/>
                </a:solidFill>
              </a:rPr>
              <a:t>Téorica</a:t>
            </a:r>
            <a:r>
              <a:rPr lang="pt-PT" sz="4300" dirty="0" smtClean="0">
                <a:solidFill>
                  <a:srgbClr val="C00000"/>
                </a:solidFill>
              </a:rPr>
              <a:t> (3)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r>
              <a:rPr lang="pt-PT" sz="2700" b="1" dirty="0" smtClean="0"/>
              <a:t>Método </a:t>
            </a:r>
            <a:r>
              <a:rPr lang="pt-PT" sz="2700" b="1" dirty="0" err="1" smtClean="0"/>
              <a:t>main</a:t>
            </a:r>
            <a:r>
              <a:rPr lang="pt-PT" sz="2700" b="1" dirty="0" smtClean="0"/>
              <a:t>()</a:t>
            </a:r>
            <a:r>
              <a:rPr lang="pt-PT" sz="2700" dirty="0" smtClean="0"/>
              <a:t> – Onde se testa o programa. O programa corre a partir deste método.</a:t>
            </a:r>
          </a:p>
          <a:p>
            <a:endParaRPr lang="pt-PT" sz="2700" dirty="0" smtClean="0"/>
          </a:p>
          <a:p>
            <a:r>
              <a:rPr lang="pt-PT" sz="2700" b="1" dirty="0" err="1" smtClean="0"/>
              <a:t>Scope</a:t>
            </a:r>
            <a:r>
              <a:rPr lang="pt-PT" sz="2700" b="1" dirty="0" smtClean="0"/>
              <a:t> (alcance) </a:t>
            </a:r>
            <a:r>
              <a:rPr lang="pt-PT" sz="2700" dirty="0" smtClean="0"/>
              <a:t>– </a:t>
            </a:r>
            <a:r>
              <a:rPr lang="pt-PT" sz="2700" dirty="0" err="1" smtClean="0"/>
              <a:t>public</a:t>
            </a:r>
            <a:r>
              <a:rPr lang="pt-PT" sz="2700" dirty="0" smtClean="0"/>
              <a:t>: acesso em todo o programa, </a:t>
            </a:r>
            <a:r>
              <a:rPr lang="pt-PT" sz="2700" dirty="0" err="1" smtClean="0"/>
              <a:t>private</a:t>
            </a:r>
            <a:r>
              <a:rPr lang="pt-PT" sz="2700" dirty="0" smtClean="0"/>
              <a:t>: apenas na classe, </a:t>
            </a:r>
            <a:r>
              <a:rPr lang="pt-PT" sz="2700" dirty="0" err="1" smtClean="0"/>
              <a:t>protected</a:t>
            </a:r>
            <a:r>
              <a:rPr lang="pt-PT" sz="2700" dirty="0" smtClean="0"/>
              <a:t>: no mesmo </a:t>
            </a:r>
            <a:r>
              <a:rPr lang="pt-PT" sz="2700" dirty="0" err="1" smtClean="0"/>
              <a:t>package</a:t>
            </a:r>
            <a:endParaRPr lang="pt-PT" sz="2700" dirty="0" smtClean="0"/>
          </a:p>
          <a:p>
            <a:endParaRPr lang="pt-PT" sz="2700" dirty="0"/>
          </a:p>
          <a:p>
            <a:r>
              <a:rPr lang="pt-PT" sz="2700" dirty="0" smtClean="0">
                <a:solidFill>
                  <a:srgbClr val="00B050"/>
                </a:solidFill>
              </a:rPr>
              <a:t>//classe</a:t>
            </a:r>
          </a:p>
          <a:p>
            <a:r>
              <a:rPr lang="pt-PT" sz="2700" dirty="0" err="1" smtClean="0"/>
              <a:t>public</a:t>
            </a:r>
            <a:r>
              <a:rPr lang="pt-PT" sz="2700" dirty="0" smtClean="0"/>
              <a:t> </a:t>
            </a:r>
            <a:r>
              <a:rPr lang="pt-PT" sz="2700" dirty="0" err="1"/>
              <a:t>c</a:t>
            </a:r>
            <a:r>
              <a:rPr lang="pt-PT" sz="2700" dirty="0" err="1" smtClean="0"/>
              <a:t>lass</a:t>
            </a:r>
            <a:r>
              <a:rPr lang="pt-PT" sz="2700" dirty="0" smtClean="0"/>
              <a:t>  teste{</a:t>
            </a:r>
          </a:p>
          <a:p>
            <a:r>
              <a:rPr lang="pt-PT" sz="2700" dirty="0" smtClean="0"/>
              <a:t> </a:t>
            </a:r>
          </a:p>
          <a:p>
            <a:r>
              <a:rPr lang="pt-PT" sz="2700" dirty="0" smtClean="0">
                <a:solidFill>
                  <a:srgbClr val="00B050"/>
                </a:solidFill>
              </a:rPr>
              <a:t>//atributos</a:t>
            </a:r>
          </a:p>
          <a:p>
            <a:r>
              <a:rPr lang="pt-PT" sz="2700" dirty="0"/>
              <a:t> </a:t>
            </a:r>
            <a:r>
              <a:rPr lang="pt-PT" sz="2700" dirty="0" err="1" smtClean="0"/>
              <a:t>private</a:t>
            </a:r>
            <a:r>
              <a:rPr lang="pt-PT" sz="2700" dirty="0" smtClean="0"/>
              <a:t> </a:t>
            </a:r>
            <a:r>
              <a:rPr lang="pt-PT" sz="2700" dirty="0" err="1" smtClean="0"/>
              <a:t>String</a:t>
            </a:r>
            <a:r>
              <a:rPr lang="pt-PT" sz="2700" dirty="0" smtClean="0"/>
              <a:t> atributo;</a:t>
            </a:r>
          </a:p>
          <a:p>
            <a:endParaRPr lang="pt-PT" sz="2700" dirty="0" smtClean="0"/>
          </a:p>
          <a:p>
            <a:r>
              <a:rPr lang="pt-PT" sz="2700" dirty="0" smtClean="0">
                <a:solidFill>
                  <a:srgbClr val="00B050"/>
                </a:solidFill>
              </a:rPr>
              <a:t>//</a:t>
            </a:r>
            <a:r>
              <a:rPr lang="pt-PT" sz="2700" dirty="0" err="1" smtClean="0">
                <a:solidFill>
                  <a:srgbClr val="00B050"/>
                </a:solidFill>
              </a:rPr>
              <a:t>metodos</a:t>
            </a:r>
            <a:endParaRPr lang="pt-PT" sz="2700" dirty="0" smtClean="0">
              <a:solidFill>
                <a:srgbClr val="00B050"/>
              </a:solidFill>
            </a:endParaRPr>
          </a:p>
          <a:p>
            <a:r>
              <a:rPr lang="pt-PT" sz="2700" dirty="0" smtClean="0"/>
              <a:t> </a:t>
            </a:r>
            <a:r>
              <a:rPr lang="pt-PT" sz="2700" dirty="0" err="1" smtClean="0"/>
              <a:t>public</a:t>
            </a:r>
            <a:r>
              <a:rPr lang="pt-PT" sz="2700" dirty="0" smtClean="0"/>
              <a:t> </a:t>
            </a:r>
            <a:r>
              <a:rPr lang="pt-PT" sz="2700" dirty="0" smtClean="0">
                <a:solidFill>
                  <a:srgbClr val="FF0000"/>
                </a:solidFill>
              </a:rPr>
              <a:t>retorno</a:t>
            </a:r>
            <a:r>
              <a:rPr lang="pt-PT" sz="2700" dirty="0" smtClean="0"/>
              <a:t> </a:t>
            </a:r>
            <a:r>
              <a:rPr lang="pt-PT" sz="2700" smtClean="0"/>
              <a:t>metodo</a:t>
            </a:r>
            <a:r>
              <a:rPr lang="pt-PT" sz="2700" dirty="0" smtClean="0"/>
              <a:t>(</a:t>
            </a:r>
            <a:r>
              <a:rPr lang="pt-PT" sz="2700" dirty="0" smtClean="0">
                <a:solidFill>
                  <a:srgbClr val="FF0000"/>
                </a:solidFill>
              </a:rPr>
              <a:t>argumentos</a:t>
            </a:r>
            <a:r>
              <a:rPr lang="pt-PT" sz="2700" dirty="0" smtClean="0"/>
              <a:t>….) {</a:t>
            </a:r>
          </a:p>
          <a:p>
            <a:endParaRPr lang="pt-PT" sz="2700" dirty="0"/>
          </a:p>
          <a:p>
            <a:r>
              <a:rPr lang="pt-PT" sz="2700" dirty="0" smtClean="0">
                <a:solidFill>
                  <a:srgbClr val="FF0000"/>
                </a:solidFill>
              </a:rPr>
              <a:t>corpo</a:t>
            </a:r>
          </a:p>
          <a:p>
            <a:r>
              <a:rPr lang="pt-PT" sz="2700" dirty="0" smtClean="0"/>
              <a:t>….</a:t>
            </a:r>
            <a:endParaRPr lang="pt-PT" sz="2700" dirty="0"/>
          </a:p>
          <a:p>
            <a:endParaRPr lang="pt-PT" sz="2700" dirty="0"/>
          </a:p>
          <a:p>
            <a:r>
              <a:rPr lang="pt-PT" sz="2700" dirty="0" smtClean="0"/>
              <a:t> }</a:t>
            </a:r>
          </a:p>
          <a:p>
            <a:endParaRPr lang="pt-PT" sz="2700" dirty="0"/>
          </a:p>
          <a:p>
            <a:r>
              <a:rPr lang="pt-PT" sz="2700" dirty="0" smtClean="0">
                <a:solidFill>
                  <a:srgbClr val="00B050"/>
                </a:solidFill>
              </a:rPr>
              <a:t>//</a:t>
            </a:r>
            <a:r>
              <a:rPr lang="pt-PT" sz="2700" dirty="0" err="1" smtClean="0">
                <a:solidFill>
                  <a:srgbClr val="00B050"/>
                </a:solidFill>
              </a:rPr>
              <a:t>metodo</a:t>
            </a:r>
            <a:r>
              <a:rPr lang="pt-PT" sz="2700" dirty="0" smtClean="0">
                <a:solidFill>
                  <a:srgbClr val="00B050"/>
                </a:solidFill>
              </a:rPr>
              <a:t> </a:t>
            </a:r>
            <a:r>
              <a:rPr lang="pt-PT" sz="2700" dirty="0" err="1" smtClean="0">
                <a:solidFill>
                  <a:srgbClr val="00B050"/>
                </a:solidFill>
              </a:rPr>
              <a:t>main</a:t>
            </a:r>
            <a:endParaRPr lang="pt-PT" sz="2700" dirty="0">
              <a:solidFill>
                <a:srgbClr val="00B050"/>
              </a:solidFill>
            </a:endParaRPr>
          </a:p>
          <a:p>
            <a:r>
              <a:rPr lang="pt-PT" sz="2700" dirty="0"/>
              <a:t> </a:t>
            </a:r>
            <a:r>
              <a:rPr lang="pt-PT" sz="2700" dirty="0" err="1" smtClean="0"/>
              <a:t>public</a:t>
            </a:r>
            <a:r>
              <a:rPr lang="pt-PT" sz="2700" dirty="0" smtClean="0"/>
              <a:t> </a:t>
            </a:r>
            <a:r>
              <a:rPr lang="pt-PT" sz="2700" dirty="0" err="1" smtClean="0"/>
              <a:t>static</a:t>
            </a:r>
            <a:r>
              <a:rPr lang="pt-PT" sz="2700" dirty="0" smtClean="0"/>
              <a:t> </a:t>
            </a:r>
            <a:r>
              <a:rPr lang="pt-PT" sz="2700" dirty="0" err="1" smtClean="0"/>
              <a:t>void</a:t>
            </a:r>
            <a:r>
              <a:rPr lang="pt-PT" sz="2700" dirty="0" smtClean="0"/>
              <a:t> </a:t>
            </a:r>
            <a:r>
              <a:rPr lang="pt-PT" sz="2700" dirty="0" err="1" smtClean="0"/>
              <a:t>main</a:t>
            </a:r>
            <a:r>
              <a:rPr lang="pt-PT" sz="2700" dirty="0" smtClean="0"/>
              <a:t>(</a:t>
            </a:r>
            <a:r>
              <a:rPr lang="pt-PT" sz="2700" dirty="0" err="1" smtClean="0"/>
              <a:t>String</a:t>
            </a:r>
            <a:r>
              <a:rPr lang="pt-PT" sz="2700" dirty="0" smtClean="0"/>
              <a:t>[]  </a:t>
            </a:r>
            <a:r>
              <a:rPr lang="pt-PT" sz="2700" dirty="0" err="1" smtClean="0"/>
              <a:t>args</a:t>
            </a:r>
            <a:r>
              <a:rPr lang="pt-PT" sz="2700" dirty="0" smtClean="0"/>
              <a:t>){ </a:t>
            </a:r>
            <a:endParaRPr lang="pt-PT" sz="2700" dirty="0"/>
          </a:p>
          <a:p>
            <a:endParaRPr lang="pt-PT" sz="2700" dirty="0"/>
          </a:p>
          <a:p>
            <a:r>
              <a:rPr lang="pt-PT" sz="2700" dirty="0">
                <a:solidFill>
                  <a:srgbClr val="FF0000"/>
                </a:solidFill>
              </a:rPr>
              <a:t>corpo</a:t>
            </a:r>
          </a:p>
          <a:p>
            <a:r>
              <a:rPr lang="pt-PT" sz="2700" dirty="0"/>
              <a:t>….</a:t>
            </a:r>
          </a:p>
          <a:p>
            <a:r>
              <a:rPr lang="pt-PT" sz="2700" dirty="0" smtClean="0"/>
              <a:t>  }</a:t>
            </a:r>
          </a:p>
          <a:p>
            <a:r>
              <a:rPr lang="pt-PT" sz="2700" dirty="0" smtClean="0">
                <a:solidFill>
                  <a:srgbClr val="00B050"/>
                </a:solidFill>
              </a:rPr>
              <a:t>//fecha a classe</a:t>
            </a:r>
            <a:endParaRPr lang="pt-PT" sz="2700" dirty="0"/>
          </a:p>
          <a:p>
            <a:r>
              <a:rPr lang="pt-PT" sz="2700" dirty="0" smtClean="0"/>
              <a:t>}</a:t>
            </a:r>
            <a:endParaRPr lang="pt-PT" sz="2700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7877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Como começar?</a:t>
            </a:r>
            <a:endParaRPr kumimoji="0" lang="pt-PT" sz="3200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Instalar a ferramenta Eclipse para Java</a:t>
            </a:r>
          </a:p>
          <a:p>
            <a:pPr lvl="0">
              <a:spcBef>
                <a:spcPct val="20000"/>
              </a:spcBef>
              <a:defRPr/>
            </a:pPr>
            <a:r>
              <a:rPr lang="pt-PT" sz="1400" dirty="0" smtClean="0"/>
              <a:t>(IDE – </a:t>
            </a:r>
            <a:r>
              <a:rPr lang="pt-PT" sz="1400" dirty="0" err="1" smtClean="0"/>
              <a:t>Integrated</a:t>
            </a:r>
            <a:r>
              <a:rPr lang="pt-PT" sz="1400" dirty="0" smtClean="0"/>
              <a:t> </a:t>
            </a:r>
            <a:r>
              <a:rPr lang="pt-PT" sz="1400" dirty="0" err="1"/>
              <a:t>D</a:t>
            </a:r>
            <a:r>
              <a:rPr lang="pt-PT" sz="1400" dirty="0" err="1" smtClean="0"/>
              <a:t>evelopement</a:t>
            </a:r>
            <a:r>
              <a:rPr lang="pt-PT" sz="1400" dirty="0" smtClean="0"/>
              <a:t> </a:t>
            </a:r>
            <a:r>
              <a:rPr lang="pt-PT" sz="1400" dirty="0" err="1"/>
              <a:t>E</a:t>
            </a:r>
            <a:r>
              <a:rPr lang="pt-PT" sz="1400" dirty="0" err="1" smtClean="0"/>
              <a:t>nvironment</a:t>
            </a:r>
            <a:r>
              <a:rPr lang="pt-PT" sz="1400" dirty="0" smtClean="0"/>
              <a:t>)</a:t>
            </a:r>
          </a:p>
          <a:p>
            <a:pPr lvl="0">
              <a:spcBef>
                <a:spcPct val="20000"/>
              </a:spcBef>
              <a:defRPr/>
            </a:pPr>
            <a:r>
              <a:rPr lang="pt-PT" sz="1400" dirty="0" smtClean="0"/>
              <a:t>Download </a:t>
            </a:r>
            <a:r>
              <a:rPr lang="pt-PT" sz="1400" dirty="0" smtClean="0">
                <a:hlinkClick r:id="rId2"/>
              </a:rPr>
              <a:t>aqui</a:t>
            </a:r>
            <a:r>
              <a:rPr lang="pt-PT" sz="1400" dirty="0" smtClean="0"/>
              <a:t>!</a:t>
            </a:r>
            <a:endParaRPr lang="pt-PT" sz="1400" dirty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Escolher a pasta</a:t>
            </a:r>
            <a:r>
              <a:rPr kumimoji="0" lang="pt-P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pt-PT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onde se vão guardar</a:t>
            </a:r>
            <a:r>
              <a:rPr kumimoji="0" lang="pt-PT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os projectos Java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pt-PT" sz="3200" b="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pt-PT" sz="3200" baseline="0" dirty="0" smtClean="0"/>
              <a:t>Criar</a:t>
            </a:r>
            <a:r>
              <a:rPr lang="pt-PT" sz="3200" dirty="0" smtClean="0"/>
              <a:t> o primeiro programa Java!</a:t>
            </a:r>
            <a:endParaRPr kumimoji="0" lang="pt-PT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5117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projecto Java (1)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85992"/>
            <a:ext cx="6229360" cy="3584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6405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projecto Java (2)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071678"/>
            <a:ext cx="49244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0859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000" dirty="0" smtClean="0">
                <a:solidFill>
                  <a:srgbClr val="C00000"/>
                </a:solidFill>
              </a:rPr>
              <a:t>Criar um projecto Java (3)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71678"/>
            <a:ext cx="5105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ângulo 7"/>
          <p:cNvSpPr/>
          <p:nvPr/>
        </p:nvSpPr>
        <p:spPr>
          <a:xfrm>
            <a:off x="2071670" y="5643578"/>
            <a:ext cx="3018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dirty="0" smtClean="0"/>
              <a:t>Nomear o package  - Licao1</a:t>
            </a:r>
            <a:endParaRPr lang="pt-PT" dirty="0"/>
          </a:p>
        </p:txBody>
      </p:sp>
      <p:sp>
        <p:nvSpPr>
          <p:cNvPr id="11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89029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410</Words>
  <Application>Microsoft Office PowerPoint</Application>
  <PresentationFormat>On-screen Show (4:3)</PresentationFormat>
  <Paragraphs>92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Tema do Office</vt:lpstr>
      <vt:lpstr>Formação Java  2011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 </dc:creator>
  <cp:lastModifiedBy>Semedo</cp:lastModifiedBy>
  <cp:revision>41</cp:revision>
  <dcterms:created xsi:type="dcterms:W3CDTF">2011-03-24T10:54:40Z</dcterms:created>
  <dcterms:modified xsi:type="dcterms:W3CDTF">2011-04-04T11:37:58Z</dcterms:modified>
</cp:coreProperties>
</file>